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1" r:id="rId2"/>
    <p:sldId id="258" r:id="rId3"/>
    <p:sldId id="259" r:id="rId4"/>
    <p:sldId id="260" r:id="rId5"/>
    <p:sldId id="312" r:id="rId6"/>
    <p:sldId id="271" r:id="rId7"/>
    <p:sldId id="270" r:id="rId8"/>
    <p:sldId id="269" r:id="rId9"/>
    <p:sldId id="313" r:id="rId10"/>
    <p:sldId id="303" r:id="rId11"/>
    <p:sldId id="304" r:id="rId12"/>
    <p:sldId id="316" r:id="rId13"/>
    <p:sldId id="317" r:id="rId14"/>
    <p:sldId id="318" r:id="rId15"/>
    <p:sldId id="319" r:id="rId16"/>
    <p:sldId id="314" r:id="rId17"/>
    <p:sldId id="320" r:id="rId18"/>
    <p:sldId id="305" r:id="rId19"/>
    <p:sldId id="30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86B80-8D1B-4C86-8C8D-7F4543E5F411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2E0A2-2C15-4E91-ABE2-D4D0EA94E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921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2E0A2-2C15-4E91-ABE2-D4D0EA94E49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648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701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3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30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58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900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222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685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049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85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070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504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1EECA-BD85-41E2-972D-2A289182849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DB9A8-4C97-4D28-910C-24B4E43BC9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474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s://vk.com/wall-46712367_146202" TargetMode="External"/><Relationship Id="rId7" Type="http://schemas.openxmlformats.org/officeDocument/2006/relationships/hyperlink" Target="http://tom-bgschool.edu.tomsk.ru/otkrytaya-nauchno-prakticheskaya-konferentsiya-dlya-obuchayushhihsya-5-11-klassov-yunyj-issledovatel-202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vseverske.info/32581-ya-grazhdanin-rossii.html" TargetMode="External"/><Relationship Id="rId5" Type="http://schemas.openxmlformats.org/officeDocument/2006/relationships/hyperlink" Target="https://vk.com/wall-191134696_15" TargetMode="External"/><Relationship Id="rId10" Type="http://schemas.openxmlformats.org/officeDocument/2006/relationships/image" Target="../media/image94.jpeg"/><Relationship Id="rId4" Type="http://schemas.openxmlformats.org/officeDocument/2006/relationships/hyperlink" Target="http://tom-semschool.edu.tomsk.ru/2019/12/ii-mezhregionalnyj-konkurs-nauchno-issledovatelskih-i-tvorcheskih-rabot-shkolnikov-i-studentov-ih-imena-dostojny-pamyati-3/" TargetMode="External"/><Relationship Id="rId9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8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9528" y="581891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конференция работников образования                            ЗАТО Северск «</a:t>
            </a:r>
            <a:r>
              <a:rPr lang="ru-RU" sz="2400" b="1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Достижение стратегических целей развития образования: задачи, механизмы, направления изменений»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734" y="1860220"/>
            <a:ext cx="6304341" cy="499778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школьного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</a:t>
            </a:r>
          </a:p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№87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Мироненко Любовь Александровна,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школьного музея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«СОШ № 87»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92484" y="6488668"/>
            <a:ext cx="1683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Северск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54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90550" y="448102"/>
            <a:ext cx="777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Музейные предметы, хранящие память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Великой Отечественной войне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Изображение 033"/>
          <p:cNvPicPr/>
          <p:nvPr/>
        </p:nvPicPr>
        <p:blipFill>
          <a:blip r:embed="rId4" cstate="print"/>
          <a:srcRect l="8217"/>
          <a:stretch>
            <a:fillRect/>
          </a:stretch>
        </p:blipFill>
        <p:spPr bwMode="auto">
          <a:xfrm>
            <a:off x="4426050" y="2681077"/>
            <a:ext cx="1971253" cy="173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Рисунок 7" descr="Изображение выглядит как внутренний, сидит, черный, куча&#10;&#10;Автоматически созданное описание"/>
          <p:cNvPicPr/>
          <p:nvPr/>
        </p:nvPicPr>
        <p:blipFill>
          <a:blip r:embed="rId5" cstate="print"/>
          <a:srcRect t="20157" r="38126" b="46828"/>
          <a:stretch>
            <a:fillRect/>
          </a:stretch>
        </p:blipFill>
        <p:spPr bwMode="auto">
          <a:xfrm>
            <a:off x="331669" y="1349742"/>
            <a:ext cx="1464469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3241" y="2841097"/>
            <a:ext cx="1894661" cy="173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15" descr="Изображение 037"/>
          <p:cNvPicPr/>
          <p:nvPr/>
        </p:nvPicPr>
        <p:blipFill>
          <a:blip r:embed="rId7" cstate="print"/>
          <a:srcRect t="23611"/>
          <a:stretch>
            <a:fillRect/>
          </a:stretch>
        </p:blipFill>
        <p:spPr bwMode="auto">
          <a:xfrm>
            <a:off x="3197489" y="4510090"/>
            <a:ext cx="2558521" cy="166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Объект 5" descr="Изображение выглядит как мотоцикл, сидит, грязный, велосипед&#10;&#10;Автоматически созданное описание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60946" y="4412859"/>
            <a:ext cx="1949466" cy="186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Picture 5" descr="P1010008"/>
          <p:cNvPicPr/>
          <p:nvPr/>
        </p:nvPicPr>
        <p:blipFill>
          <a:blip r:embed="rId9" cstate="print"/>
          <a:srcRect b="6003"/>
          <a:stretch>
            <a:fillRect/>
          </a:stretch>
        </p:blipFill>
        <p:spPr bwMode="auto">
          <a:xfrm>
            <a:off x="1963948" y="2841097"/>
            <a:ext cx="2146679" cy="197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Рисунок 12" descr="Изображение выглядит как внутренний, кухня, стол, сидит&#10;&#10;Автоматически созданное описание"/>
          <p:cNvPicPr/>
          <p:nvPr/>
        </p:nvPicPr>
        <p:blipFill>
          <a:blip r:embed="rId10" cstate="print"/>
          <a:srcRect t="14894" r="4259" b="12056"/>
          <a:stretch>
            <a:fillRect/>
          </a:stretch>
        </p:blipFill>
        <p:spPr bwMode="auto">
          <a:xfrm>
            <a:off x="339492" y="5229599"/>
            <a:ext cx="3006053" cy="110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5" name="Объект 4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9492" y="3243029"/>
            <a:ext cx="1626118" cy="177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7" name="Рисунок 16" descr="Изображение выглядит как сидит, красный, стол, старый&#10;&#10;Автоматически созданное описание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27474" y="1176865"/>
            <a:ext cx="1582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9" name="Рисунок 18" descr="Изображение выглядит как внутренний, здание, сидит, старый&#10;&#10;Автоматически созданное описание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28670" y="5265134"/>
            <a:ext cx="2459219" cy="159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294133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20679"/>
            <a:ext cx="8629650" cy="5137321"/>
          </a:xfrm>
        </p:spPr>
        <p:txBody>
          <a:bodyPr>
            <a:noAutofit/>
          </a:bodyPr>
          <a:lstStyle/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236" y="405395"/>
            <a:ext cx="8406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Этнографическая коллекция «Предметы быта сибиряков»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Изображение выглядит как внутренний, комната, окно, живой&#10;&#10;Автоматически созданное описание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-13776" y="1033769"/>
            <a:ext cx="3370358" cy="234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2347" y="1152331"/>
            <a:ext cx="4080696" cy="321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2" descr="Изображение 03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2062" y="4282598"/>
            <a:ext cx="3776828" cy="234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2" descr="Изображение 028"/>
          <p:cNvPicPr/>
          <p:nvPr/>
        </p:nvPicPr>
        <p:blipFill>
          <a:blip r:embed="rId6" cstate="print">
            <a:lum bright="18000" contrast="24000"/>
          </a:blip>
          <a:srcRect/>
          <a:stretch>
            <a:fillRect/>
          </a:stretch>
        </p:blipFill>
        <p:spPr bwMode="auto">
          <a:xfrm>
            <a:off x="6301182" y="2096589"/>
            <a:ext cx="2667997" cy="231381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Объект 4" descr="Изображение выглядит как внутренний, стол, сидит, е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528078B-B4BD-41F8-AF60-4D6A9279C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237" y="3737820"/>
            <a:ext cx="3941490" cy="2828863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641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091" y="0"/>
            <a:ext cx="9421091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2623" y="3161960"/>
            <a:ext cx="2921142" cy="333581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3384" y="1140617"/>
            <a:ext cx="5462185" cy="4818144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работы  обучающихся: «Экскурсоводов-исследователь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«Поисковик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Художник-оформитель»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7886700" cy="971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музейной деятельности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как части системы воспитания в школе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CD74C7EE-43BE-4F01-8263-C24323AE5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7736" y="1027906"/>
            <a:ext cx="2082800" cy="276483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15668" y="2578701"/>
            <a:ext cx="4359018" cy="3846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27736" y="3810584"/>
            <a:ext cx="1867479" cy="2515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0345" y="702046"/>
            <a:ext cx="2011854" cy="26641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96734" y="3881377"/>
            <a:ext cx="2737341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61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2718" y="351059"/>
            <a:ext cx="7886700" cy="844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в региональных и всероссийских проектах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Региональный Проект «Корни»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31410" y="1207917"/>
            <a:ext cx="3539343" cy="247221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79" t="14162" r="11817" b="26931"/>
          <a:stretch/>
        </p:blipFill>
        <p:spPr>
          <a:xfrm>
            <a:off x="64998" y="1552184"/>
            <a:ext cx="4299183" cy="239368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1595" y="969593"/>
            <a:ext cx="2946072" cy="28132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65123" y="3654978"/>
            <a:ext cx="7533959" cy="320302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8254" y="5310074"/>
            <a:ext cx="2011854" cy="16948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3958" y="4534663"/>
            <a:ext cx="2120042" cy="25622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5004" y="4261753"/>
            <a:ext cx="1973196" cy="211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61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52584"/>
            <a:ext cx="7886700" cy="5070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Всероссийская</a:t>
            </a: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 акция-</a:t>
            </a:r>
            <a:r>
              <a:rPr lang="ru-RU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квест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«Прошагай город»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0888" y="936233"/>
            <a:ext cx="4809623" cy="360721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Рисунок 7" descr="Изображение выглядит как внешний, здание, вода, снег&#10;&#10;Автоматически созданное описание"/>
          <p:cNvPicPr/>
          <p:nvPr/>
        </p:nvPicPr>
        <p:blipFill>
          <a:blip r:embed="rId4" cstate="print"/>
          <a:srcRect b="26315"/>
          <a:stretch>
            <a:fillRect/>
          </a:stretch>
        </p:blipFill>
        <p:spPr bwMode="auto">
          <a:xfrm>
            <a:off x="-287756" y="1096547"/>
            <a:ext cx="4464338" cy="251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Рисунок 8" descr="Изображение выглядит как человек, внешний, в позе, стоит&#10;&#10;Автоматически созданное описани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8376" y="4251445"/>
            <a:ext cx="3687756" cy="25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Рисунок 9" descr="Изображение выглядит как человек, маленький, держит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766E85CF-26E0-4C7C-A018-86BC0F8FCC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02" y="3423291"/>
            <a:ext cx="3680222" cy="276016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12761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7712" y="-21835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«Живём, чтобы помнить»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Президентский гранд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737" y="664878"/>
            <a:ext cx="2976338" cy="222992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2524" y="724782"/>
            <a:ext cx="3298952" cy="3929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10719">
            <a:off x="5191461" y="2771466"/>
            <a:ext cx="3034145" cy="41761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14" b="11904"/>
          <a:stretch/>
        </p:blipFill>
        <p:spPr>
          <a:xfrm>
            <a:off x="-35689" y="2599468"/>
            <a:ext cx="3860215" cy="340010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12761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4756" y="331787"/>
            <a:ext cx="4496737" cy="4063567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«Твое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- Диплом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лауреата 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indent="-457200">
              <a:buAutoNum type="arabicPeriod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конкурс «Слава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созидателям» - Диплом II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marL="457200" indent="-457200">
              <a:buAutoNum type="arabicPeriod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 истории. Россия — XX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век» - Поощрительная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Всероссийская акция-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«Прошагай город»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Благодарность 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Проект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«Живём, чтобы помнить» Президентский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гранд - 3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призеров напечатаны в журнале «Мой народ» №1, №2 2020г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Конкурс семейных генеалогических исследований «Мои этнические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корни» - Диплом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 в номинации «За режиссёрское мастерство»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Смотр-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музеев (комнат-музеев) общеобразовательных организаций Томской области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– Грамота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Научно-практическая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обучающихся 7-11 классов «Исследовательский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дебют» - Диплом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 Краеведческая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Листает ветер летопись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времён» - Диплом Лауреата I степени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Форум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гражданских инициатив «Мы вместе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 - Диплом III степени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Открытый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медиаконкурс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«Томск — глазами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детей» - Диплом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 степени 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XIV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слёт актива школьных музеев, участников туристско- краеведческого движения «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Отечество» - Диплом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II- степени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XV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молодежный форума гражданских инициатив «Россия – это мы!» региональная деловая игра «Я – гражданин России», посвящена 75-летию Победы в Великой Отечественной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 - Диплом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III место 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Эко-этно-историко-культурный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«Корни» Реализация гранд - проекта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Благодарственные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Городская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историко-краеведческая игра «Революционный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Грамота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III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9543" y="-31601"/>
            <a:ext cx="385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нашей работы</a:t>
            </a:r>
            <a:endParaRPr lang="ru-RU" sz="2400" dirty="0"/>
          </a:p>
        </p:txBody>
      </p:sp>
      <p:pic>
        <p:nvPicPr>
          <p:cNvPr id="8" name="Объект 19" descr="Изображение выглядит как человек, в позе, стоит, внутренний&#10;&#10;Автоматически созданное описание"/>
          <p:cNvPicPr/>
          <p:nvPr/>
        </p:nvPicPr>
        <p:blipFill>
          <a:blip r:embed="rId3" cstate="print"/>
          <a:srcRect b="17731"/>
          <a:stretch>
            <a:fillRect/>
          </a:stretch>
        </p:blipFill>
        <p:spPr bwMode="auto">
          <a:xfrm>
            <a:off x="4420999" y="2586097"/>
            <a:ext cx="2156926" cy="25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5E39031-26C7-4BC3-B815-483E1F854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2964" y="1965347"/>
            <a:ext cx="2684584" cy="282786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1981" y="409132"/>
            <a:ext cx="3494420" cy="249107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83983" y="3620758"/>
            <a:ext cx="2444480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79946"/>
            <a:ext cx="9143999" cy="69379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0"/>
            <a:ext cx="6179127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Конкурс чтецов «Вспомним, ребята, мы Афганистан» - Грамота за I место 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Историческая игра, посвящённая 100-летию ВЛКСМ «Это наша с тобой биография» - Диплом III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Историко-краеведческая игра, посвящённая 100-летию ВЛКСМ «Комсомольский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Диплом II степени 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Деловая игра «Мой любимый город» -Диплом лауреата I степени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Муниципальный конкурс творческих работ, посвященный 100-летию Ленинского Комсомола «Комсомольцы в моей семье» - Диплом II – степени, Диплом III – степени, Диплом I – степени, Диплом II - степени 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Областная научно- практическая конференция «Музейная педагогика как средство активизации познавательной активности детей в процессе духовно- нравственного воспитания» - Грамота за лучшую работу, Грамота за лучшую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Конкурс профессионального мастерства руководителей музеев образовательных организаций Томской области «Зажги факел души» - Диплом III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Межрегиональный конкурс научно-исследовательских работ школьников и студентов "Их имена достойны памяти« - Диплом за II место,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II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 Открытая научно-практическая конференция для обучающихся 5-11 классов «Юный исследователь – 2020» - Диплом за I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 Смотр- конкурс музеев (комнат-музеев) общеобразовательных организаций Томской области - Диплом за II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 «Жизнь замечательных людей», посвящённый 70–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Северска - Диплом I – степени, Диплом I – степени, Диплом III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 Муниципальный конкурс экскурсоводов «Хранители традиций родного города» - Диплом III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 Муниципальный конкурс мультимедийных проектов «История семьи в истории города Северска -2019» - Грамота I – место, Грамота I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 Смотр- конкурс музеев (комнат-музеев) общеобразовательных организаций г. Северск - Диплом за II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«Нет в России семьи такой, где б не памятен был свой герой», посвященный 75-летию победы советского народа в Великой Отечественной войне - Диплом III – степени, Диплом II – степени, Диплом III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 Школьная конференция - Диплом победителя, Диплом победителя, Диплом победителя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479964"/>
            <a:ext cx="3569706" cy="47543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3898" y="280982"/>
            <a:ext cx="1517930" cy="136303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7077" y="1095692"/>
            <a:ext cx="2017951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20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86086"/>
            <a:ext cx="9143999" cy="69440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2097" y="27186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СМИ о деятельности музе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56022" y="854782"/>
            <a:ext cx="5782320" cy="5432181"/>
          </a:xfrm>
        </p:spPr>
        <p:txBody>
          <a:bodyPr>
            <a:noAutofit/>
          </a:bodyPr>
          <a:lstStyle/>
          <a:p>
            <a:pPr lvl="0"/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Газета «Диалог» №3, январь,2020 - «Непокоренный Ленинград»: статья об экспозиции и экскурсии посвященных снятию блокады Ленинграда «Блокадный хлеб», в музее МБОУ «СОШ№87»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Журнал «Мой народ» №1, февраль, 2020 год. Статья активиста школьного музея МБОУ «СОШ№87» Уховой Е. и руководителя музея МБОУ «СОШ№87» Мироненко Л. А. «Зачтите тем за подвиг, кто на войне хотя бы час пробыл!»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Эко-этно-историко-культурный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проект «Корни» Изучение истории семьи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https://vk.com/wall-46712367_146202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Межрегиональный конкурс научно-исследовательских и творческих работ «Их имена достойны памяти»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http://tom-semschool.edu.tomsk.ru/2019/12/ii-mezhregionalnyj-konkurs-nauchno-issledovatelskih-i-tvorcheskih-rabot-shkolnikov-i-studentov-ih-imena-dostojny-pamyati-3/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 «Живём, чтобы помнить»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https://vk.com/wall-191134696_15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Деловая игра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http://vseverske.info/32581-ya-grazhdanin-rossii.html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Открытая научно-практическая конференция «Юный исследователь-2020» выступление с социальным проектом «Память в обелисках»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http://tom-bgschool.edu.tomsk.ru/otkrytaya-nauchno-prakticheskaya-konferentsiya-dlya-obuchayushhihsya-5-11-klassov-yunyj-issledovatel-2020/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Сборник статей «Мои этнические корни» 2019г.,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Статья Позднякова Д.,  «Героические страницы истории моей семьи»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" name="Содержимое 3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0" r="11608"/>
          <a:stretch/>
        </p:blipFill>
        <p:spPr bwMode="auto">
          <a:xfrm>
            <a:off x="5570806" y="840250"/>
            <a:ext cx="3263705" cy="284548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07" t="2072" r="30096" b="1934"/>
          <a:stretch/>
        </p:blipFill>
        <p:spPr bwMode="auto">
          <a:xfrm rot="5400000">
            <a:off x="5571502" y="4143020"/>
            <a:ext cx="2707249" cy="2061529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01825">
            <a:off x="7390005" y="4413671"/>
            <a:ext cx="1378744" cy="244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294133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306871"/>
            <a:ext cx="9144000" cy="481814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внимание,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сотрудничеству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88" t="40246" r="11038" b="21413"/>
          <a:stretch/>
        </p:blipFill>
        <p:spPr>
          <a:xfrm>
            <a:off x="1037175" y="3423291"/>
            <a:ext cx="5850450" cy="266137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12761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13">
            <a:extLst>
              <a:ext uri="{FF2B5EF4-FFF2-40B4-BE49-F238E27FC236}">
                <a16:creationId xmlns="" xmlns:a16="http://schemas.microsoft.com/office/drawing/2014/main" id="{EDD74394-2012-44F8-99B9-647AFDEDA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9046" r="54546"/>
          <a:stretch/>
        </p:blipFill>
        <p:spPr bwMode="auto">
          <a:xfrm>
            <a:off x="186146" y="298588"/>
            <a:ext cx="2018234" cy="358463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8259" y="510050"/>
            <a:ext cx="6665741" cy="542651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Руководитель школьного музея МБОУ «СОШ№87»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Мироненко Любовь Александровна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работы: 39 лет (25 лет руководитель школьного музея). 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Награды: Грамота Министерства образования - 2010 год;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Медаль - «65 лет Великой Победы», 2010 год;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Юбилейный знак - «75 лет Томской области», 2019 год;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Памятный знак - «За труд на благо города» в честь 70-летия со дня образования города Северска, 2019 год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; Ветеран труда с 2010 года;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Призер IX конкурса профессионального мастерства руководителей школьных музеев образовательных организаций Томской области «Зажги факел души»- 2019г.; Призер смотра - конкурса музеев (комнат-музеев) общеобразовательных организаций Томской области -2019 год; </a:t>
            </a:r>
            <a:r>
              <a:rPr lang="ru-RU" sz="1800" b="1" dirty="0" smtClean="0"/>
              <a:t>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Призер Всероссийского конкурса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Партии «ЕДИНАЯ РОССИЯ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«Лучший школьный музей»/комната/уголок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памяти Великой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Отечественной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войны (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II- место на региональном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этапе)</a:t>
            </a:r>
            <a:endParaRPr lang="ru-RU" sz="1800" b="1" dirty="0" smtClean="0"/>
          </a:p>
          <a:p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3"/>
          <p:cNvPicPr>
            <a:picLocks noChangeAspect="1" noChangeArrowheads="1"/>
          </p:cNvPicPr>
          <p:nvPr/>
        </p:nvPicPr>
        <p:blipFill>
          <a:blip r:embed="rId5" cstate="print"/>
          <a:srcRect l="25249" t="-1141" r="29826"/>
          <a:stretch>
            <a:fillRect/>
          </a:stretch>
        </p:blipFill>
        <p:spPr bwMode="auto">
          <a:xfrm rot="6524073">
            <a:off x="1088946" y="3926308"/>
            <a:ext cx="1100137" cy="139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Рисунок 5" descr="Изображение выглядит как ед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6" cstate="print"/>
          <a:srcRect l="36714" r="5299"/>
          <a:stretch>
            <a:fillRect/>
          </a:stretch>
        </p:blipFill>
        <p:spPr bwMode="auto">
          <a:xfrm rot="4244866">
            <a:off x="502955" y="4852001"/>
            <a:ext cx="1028700" cy="99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Рисунок 2" descr="Изображение выглядит как ед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7" cstate="print"/>
          <a:srcRect l="3799" t="41917" r="-488" b="6963"/>
          <a:stretch>
            <a:fillRect/>
          </a:stretch>
        </p:blipFill>
        <p:spPr bwMode="auto">
          <a:xfrm>
            <a:off x="1466578" y="5262971"/>
            <a:ext cx="104298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28235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3999" cy="6858000"/>
          </a:xfrm>
        </p:spPr>
        <p:txBody>
          <a:bodyPr>
            <a:noAutofit/>
          </a:bodyPr>
          <a:lstStyle/>
          <a:p>
            <a:endParaRPr lang="ru-RU" sz="2800" b="1" dirty="0" smtClean="0"/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Программа «Патриотическое воспитание граждан Российской Федерации на 2016-2020 годы»</a:t>
            </a:r>
          </a:p>
          <a:p>
            <a:pPr algn="just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Разделы программы и  основные направления работы по патриотическому воспитанию:                                                              научно-исследовательское,                                                           методическое,                                                                            информационное,                                                     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патриотическое,                                                                        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развитие волонтерского движения.</a:t>
            </a:r>
          </a:p>
          <a:p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russi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341" y="47330"/>
            <a:ext cx="811758" cy="6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Объект 4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905ED3B-1690-4A79-A5F3-EC2FE4400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8664" y="3555953"/>
            <a:ext cx="2556435" cy="291394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9746" y="3555953"/>
            <a:ext cx="2210017" cy="254390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4672" y="4232564"/>
            <a:ext cx="1969077" cy="262543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39353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8117" y="0"/>
            <a:ext cx="3446584" cy="67592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Краткая история музея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Изображение выглядит как сидит, знак, стол, белый&#10;&#10;Автоматически созданное описание"/>
          <p:cNvPicPr/>
          <p:nvPr/>
        </p:nvPicPr>
        <p:blipFill>
          <a:blip r:embed="rId3" cstate="print"/>
          <a:srcRect l="7388" t="16028" r="10306" b="7307"/>
          <a:stretch>
            <a:fillRect/>
          </a:stretch>
        </p:blipFill>
        <p:spPr bwMode="auto">
          <a:xfrm>
            <a:off x="6086183" y="3057732"/>
            <a:ext cx="219265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6" descr="Изображение 155"/>
          <p:cNvPicPr/>
          <p:nvPr/>
        </p:nvPicPr>
        <p:blipFill>
          <a:blip r:embed="rId4" cstate="print">
            <a:lum bright="30000" contrast="54000"/>
          </a:blip>
          <a:srcRect t="34172" r="7896" b="12550"/>
          <a:stretch>
            <a:fillRect/>
          </a:stretch>
        </p:blipFill>
        <p:spPr bwMode="auto">
          <a:xfrm>
            <a:off x="6026029" y="1349034"/>
            <a:ext cx="2124222" cy="138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Рисунок 10" descr="Изображение выглядит как внутренний, сидит, наполненный, белый&#10;&#10;Автоматически созданное описани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6567" y="4697084"/>
            <a:ext cx="2954215" cy="196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13" descr="scan0003"/>
          <p:cNvPicPr/>
          <p:nvPr/>
        </p:nvPicPr>
        <p:blipFill>
          <a:blip r:embed="rId6" cstate="print"/>
          <a:srcRect b="30000"/>
          <a:stretch>
            <a:fillRect/>
          </a:stretch>
        </p:blipFill>
        <p:spPr bwMode="auto">
          <a:xfrm>
            <a:off x="7161482" y="182880"/>
            <a:ext cx="18002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Picture 4" descr="Изображение 002"/>
          <p:cNvPicPr/>
          <p:nvPr/>
        </p:nvPicPr>
        <p:blipFill>
          <a:blip r:embed="rId7" cstate="print">
            <a:lum contrast="24000"/>
          </a:blip>
          <a:srcRect l="2391" t="-2" r="2197" b="38277"/>
          <a:stretch>
            <a:fillRect/>
          </a:stretch>
        </p:blipFill>
        <p:spPr bwMode="auto">
          <a:xfrm>
            <a:off x="7413675" y="2363372"/>
            <a:ext cx="1730326" cy="117489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-38116" y="767735"/>
            <a:ext cx="6429850" cy="5917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первой экспозиции «Наши деды – славные победы» состоялось 5 мая 1995 года.  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развития музея и накопления материалов появились экспозиции: «Томичи в боях за Родину», «Солдат России», «Города-герои», «Война, дошедшая до нас»,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Первостроители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«История города Томска», «История Северска», «История одной семьи». Музей неоднократно становился призером и победителем конкурсов различного уровня. </a:t>
            </a:r>
          </a:p>
          <a:p>
            <a:pPr algn="l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и пополнение постоянно действующей экспозиции. Приобретение музейного оборудования, компьютерной техники. В 2002 году музей успешно проходит паспортизацию. 20 декабря 2002 года, Министерством Образования Российской Федерации выдано Свидетельство №8867 о присвоении звания «ШКОЛЬНЫЙ МУЗЕЙ».</a:t>
            </a:r>
          </a:p>
          <a:p>
            <a:pPr algn="l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2013 году при объединении двух школ произошло слияние с Краеведческим музеем школы № 87, 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создана постоянно действующая экспозиция «Уроженцы Томской области - «Герои Советского Союза». В настоящее время школьный музей ведет активную работу по осуществлению мероприятий, посвященных 75 -летию Победы в Великой Отечественной войне. 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81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742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548" y="1053580"/>
            <a:ext cx="5462185" cy="481814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городским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музеем Северска,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- музеями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 города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           - музеем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Сибирского Химического Комбината,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музеем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Сергея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Есенина,                                                      - музеем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 славы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северчан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- Томским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музеем,                                - музеем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№32 города Томска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- 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Тайгинский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музей и музей железнодорожника.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-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организациями: Советом ветеранов, клубом «Патриот», «Возвращение» 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науки.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7886700" cy="777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Музей взаимодействует с: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6011885-E064-4F74-B5C9-D0155DD9C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33"/>
          <a:stretch/>
        </p:blipFill>
        <p:spPr>
          <a:xfrm>
            <a:off x="4812063" y="4172861"/>
            <a:ext cx="3929963" cy="230557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Объект 3" descr="Изображение выглядит как человек, внутренний, стоит, однородный&#10;&#10;Автоматически созданное описание"/>
          <p:cNvPicPr/>
          <p:nvPr/>
        </p:nvPicPr>
        <p:blipFill>
          <a:blip r:embed="rId4" cstate="print"/>
          <a:srcRect l="7062" t="16879" r="-2" b="32083"/>
          <a:stretch>
            <a:fillRect/>
          </a:stretch>
        </p:blipFill>
        <p:spPr bwMode="auto">
          <a:xfrm>
            <a:off x="5359400" y="889000"/>
            <a:ext cx="3294784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Рисунок 7" descr="Изображение выглядит как человек, люди, в позе, стоит&#10;&#10;Автоматически созданное описани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5014" y="4223551"/>
            <a:ext cx="3637049" cy="202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099" y="4172861"/>
            <a:ext cx="1888671" cy="251822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66361" y="5021520"/>
            <a:ext cx="1981372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61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7136717" cy="886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Направления деятельности музея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type="subTitle" idx="1"/>
          </p:nvPr>
        </p:nvSpPr>
        <p:spPr>
          <a:xfrm>
            <a:off x="136904" y="962501"/>
            <a:ext cx="5932885" cy="5137150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Выставочно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-экспозиционная</a:t>
            </a:r>
          </a:p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Поисковая </a:t>
            </a:r>
          </a:p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Работа с фондами</a:t>
            </a:r>
          </a:p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4. Исследовательская </a:t>
            </a:r>
          </a:p>
          <a:p>
            <a:endParaRPr lang="ru-RU" dirty="0"/>
          </a:p>
        </p:txBody>
      </p:sp>
      <p:pic>
        <p:nvPicPr>
          <p:cNvPr id="7" name="Рисунок 6" descr="Изображение выглядит как человек, внутренний, стол, сидит&#10;&#10;Автоматически созданное описани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8326" y="2433713"/>
            <a:ext cx="2595674" cy="224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Рисунок 7" descr="Изображение выглядит как человек, внутренний, стол, комната&#10;&#10;Автоматически созданное описани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3148" y="3867554"/>
            <a:ext cx="2225516" cy="202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Рисунок 8" descr="Изображение выглядит как внутренний, стол, мужчина, вино&#10;&#10;Автоматически созданное описание"/>
          <p:cNvPicPr/>
          <p:nvPr/>
        </p:nvPicPr>
        <p:blipFill>
          <a:blip r:embed="rId5" cstate="print"/>
          <a:srcRect t="27058" r="34489"/>
          <a:stretch>
            <a:fillRect/>
          </a:stretch>
        </p:blipFill>
        <p:spPr bwMode="auto">
          <a:xfrm>
            <a:off x="5980857" y="322165"/>
            <a:ext cx="2881789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Рисунок 9" descr="Изображение выглядит как ребенок, человек, маленький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756042A-AF87-4E5A-B39D-ED78FD8FB9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8843" y="4081007"/>
            <a:ext cx="1760538" cy="277699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Рисунок 10" descr="Изображение выглядит как человек, стол, сидит, мужчина&#10;&#10;Автоматически созданное описание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460340" y="4626055"/>
            <a:ext cx="2628900" cy="183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Рисунок 11" descr="Изображение выглядит как внутренний, сидит, черный, куч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FE5AF1A-1BF1-4802-814C-3358E62438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88433" y="4509126"/>
            <a:ext cx="3006559" cy="169118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91654" y="738279"/>
            <a:ext cx="2289384" cy="28881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12488" y="2338103"/>
            <a:ext cx="1758332" cy="150584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641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Поисковая работа 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1111349"/>
            <a:ext cx="6639950" cy="5746652"/>
          </a:xfrm>
        </p:spPr>
        <p:txBody>
          <a:bodyPr>
            <a:no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Край, краеведение, школа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Мой дом. Родословная семьи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История города, района, области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Северска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улиц, площадей, памятных мест,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первостроители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Сбор материалов «Житель нашего микрорайона – участник: Московской битвы, Сталинградской битвы, Курская битва, битва за Берлин» и др.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«Моя семья в годы Великой Отечественной войны»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«Дети войны»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«Тыл в годы войны»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«Томичи в боях за Родину»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«Томск - фронту»;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«Военные подразделения, сформированные в Томске»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Слайд30">
            <a:extLst>
              <a:ext uri="{FF2B5EF4-FFF2-40B4-BE49-F238E27FC236}">
                <a16:creationId xmlns="" xmlns:a16="http://schemas.microsoft.com/office/drawing/2014/main" id="{9CE16645-1229-4A73-846D-A9A388A8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308" y="182881"/>
            <a:ext cx="2191006" cy="219169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"/>
          <p:cNvPicPr/>
          <p:nvPr/>
        </p:nvPicPr>
        <p:blipFill>
          <a:blip r:embed="rId4" cstate="print">
            <a:lum contrast="6000"/>
          </a:blip>
          <a:srcRect b="21127"/>
          <a:stretch>
            <a:fillRect/>
          </a:stretch>
        </p:blipFill>
        <p:spPr bwMode="auto">
          <a:xfrm>
            <a:off x="206207" y="305593"/>
            <a:ext cx="1421606" cy="1313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t="33273" r="69212" b="24495"/>
          <a:stretch/>
        </p:blipFill>
        <p:spPr>
          <a:xfrm>
            <a:off x="-290944" y="4440406"/>
            <a:ext cx="2022762" cy="145335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20" b="-1"/>
          <a:stretch/>
        </p:blipFill>
        <p:spPr>
          <a:xfrm>
            <a:off x="6376059" y="2897440"/>
            <a:ext cx="2522995" cy="296303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59" r="14260"/>
          <a:stretch/>
        </p:blipFill>
        <p:spPr>
          <a:xfrm>
            <a:off x="6786126" y="5258482"/>
            <a:ext cx="2235401" cy="144974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874" y="994235"/>
            <a:ext cx="925622" cy="164555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64" t="20607" b="36767"/>
          <a:stretch/>
        </p:blipFill>
        <p:spPr>
          <a:xfrm>
            <a:off x="5244464" y="4373479"/>
            <a:ext cx="1773298" cy="130999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641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Исследовательская работа в музее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 descr="Изображение выглядит как внутренний, стол, окно, полка&#10;&#10;Автоматически созданное описание"/>
          <p:cNvPicPr/>
          <p:nvPr/>
        </p:nvPicPr>
        <p:blipFill>
          <a:blip r:embed="rId3" cstate="print"/>
          <a:srcRect t="65297" r="31271" b="14156"/>
          <a:stretch>
            <a:fillRect/>
          </a:stretch>
        </p:blipFill>
        <p:spPr bwMode="auto">
          <a:xfrm>
            <a:off x="3061856" y="2438401"/>
            <a:ext cx="3495092" cy="266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0625" y="3192483"/>
            <a:ext cx="3240606" cy="321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7010" y="1240611"/>
            <a:ext cx="2235659" cy="148384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338" y="435428"/>
            <a:ext cx="2451194" cy="275705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51" b="10980"/>
          <a:stretch/>
        </p:blipFill>
        <p:spPr>
          <a:xfrm>
            <a:off x="1368789" y="3115954"/>
            <a:ext cx="2997452" cy="217516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61" y="2774825"/>
            <a:ext cx="1949165" cy="41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3999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463" y="435428"/>
            <a:ext cx="6858000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8768" y="581943"/>
            <a:ext cx="3768631" cy="27089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1985" y="221888"/>
            <a:ext cx="6724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Организация работы в школьном музее решает важнейшие задачи воспитания</a:t>
            </a:r>
            <a:endParaRPr lang="ru-RU" sz="2400" dirty="0"/>
          </a:p>
        </p:txBody>
      </p:sp>
      <p:pic>
        <p:nvPicPr>
          <p:cNvPr id="7" name="Объект 4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905ED3B-1690-4A79-A5F3-EC2FE4400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4429" y="1179564"/>
            <a:ext cx="2556435" cy="291394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68" b="11284"/>
          <a:stretch/>
        </p:blipFill>
        <p:spPr>
          <a:xfrm>
            <a:off x="2859233" y="3103418"/>
            <a:ext cx="3780639" cy="128847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622" y="1314819"/>
            <a:ext cx="3211914" cy="240893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73" t="16565" r="25455" b="13131"/>
          <a:stretch/>
        </p:blipFill>
        <p:spPr>
          <a:xfrm>
            <a:off x="189615" y="3617535"/>
            <a:ext cx="2840181" cy="286487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2646" y="182070"/>
            <a:ext cx="1333445" cy="177792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2651" y="4486757"/>
            <a:ext cx="2808213" cy="210616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4752" y="4618025"/>
            <a:ext cx="3054495" cy="189491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12761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1235</Words>
  <Application>Microsoft Office PowerPoint</Application>
  <PresentationFormat>Экран (4:3)</PresentationFormat>
  <Paragraphs>123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Августовская конференция работников образования                            ЗАТО Северск «Достижение стратегических целей развития образования: задачи, механизмы, направления изменений»</vt:lpstr>
      <vt:lpstr>    </vt:lpstr>
      <vt:lpstr>   </vt:lpstr>
      <vt:lpstr>   Краткая история музея  </vt:lpstr>
      <vt:lpstr>    </vt:lpstr>
      <vt:lpstr>    </vt:lpstr>
      <vt:lpstr>  Поисковая работа   </vt:lpstr>
      <vt:lpstr>   Исследовательская работа в музее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  Публикации в СМИ о деятельности музе </vt:lpstr>
      <vt:lpstr>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Августовская конференция работников образования</dc:title>
  <dc:creator>Лариса</dc:creator>
  <cp:lastModifiedBy>Юлия</cp:lastModifiedBy>
  <cp:revision>143</cp:revision>
  <dcterms:created xsi:type="dcterms:W3CDTF">2020-08-21T08:30:37Z</dcterms:created>
  <dcterms:modified xsi:type="dcterms:W3CDTF">2020-08-27T10:13:53Z</dcterms:modified>
</cp:coreProperties>
</file>